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A2A1-9387-4170-86D3-AA97D3D260F2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D78A-AAE2-4FF4-AE45-D375FA3099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all" dirty="0" smtClean="0"/>
              <a:t>Мартынова Е.П., Пивнева Е.А.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14882"/>
          </a:xfrm>
        </p:spPr>
        <p:txBody>
          <a:bodyPr/>
          <a:lstStyle/>
          <a:p>
            <a:pPr algn="ctr">
              <a:buNone/>
            </a:pPr>
            <a:r>
              <a:rPr lang="ru-RU" sz="3600" b="1" cap="all" dirty="0" smtClean="0">
                <a:solidFill>
                  <a:schemeClr val="tx1"/>
                </a:solidFill>
              </a:rPr>
              <a:t>Остяки или самоеды? </a:t>
            </a:r>
          </a:p>
          <a:p>
            <a:pPr algn="ctr">
              <a:buNone/>
            </a:pPr>
            <a:r>
              <a:rPr lang="ru-RU" sz="3600" b="1" cap="all" dirty="0" smtClean="0">
                <a:solidFill>
                  <a:schemeClr val="tx1"/>
                </a:solidFill>
              </a:rPr>
              <a:t>Коренное население реки Надым </a:t>
            </a:r>
          </a:p>
          <a:p>
            <a:pPr algn="ctr">
              <a:buNone/>
            </a:pPr>
            <a:r>
              <a:rPr lang="ru-RU" sz="3600" b="1" cap="all" dirty="0" smtClean="0">
                <a:solidFill>
                  <a:schemeClr val="tx1"/>
                </a:solidFill>
              </a:rPr>
              <a:t>в трудах исследователей  </a:t>
            </a:r>
            <a:r>
              <a:rPr lang="en-US" sz="3600" b="1" cap="all" dirty="0" smtClean="0">
                <a:solidFill>
                  <a:schemeClr val="tx1"/>
                </a:solidFill>
              </a:rPr>
              <a:t>XVIII </a:t>
            </a:r>
            <a:r>
              <a:rPr lang="ru-RU" sz="3600" b="1" cap="all" dirty="0" smtClean="0">
                <a:solidFill>
                  <a:schemeClr val="tx1"/>
                </a:solidFill>
              </a:rPr>
              <a:t>– ХХ вв.</a:t>
            </a:r>
            <a:endParaRPr lang="ru-RU" sz="36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2.fotokto.ru/photo/full/424/4245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857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4786322"/>
            <a:ext cx="71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358214" cy="626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adym-museum.ru/pics/expo/gorodishe_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45" y="-18814"/>
            <a:ext cx="8398497" cy="630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5.infourok.ru/uploads/ex/1364/00008893-40aae999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5855999" cy="439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643446"/>
            <a:ext cx="8715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>
              <a:spcBef>
                <a:spcPts val="0"/>
              </a:spcBef>
              <a:buNone/>
            </a:pPr>
            <a:r>
              <a:rPr lang="ru-RU" sz="3200" b="1" dirty="0" smtClean="0"/>
              <a:t>Сибирь XVIII века в путевых описаниях Г. Ф. Миллера: </a:t>
            </a:r>
            <a:br>
              <a:rPr lang="ru-RU" sz="3200" b="1" dirty="0" smtClean="0"/>
            </a:br>
            <a:r>
              <a:rPr lang="ru-RU" sz="3200" dirty="0" smtClean="0"/>
              <a:t>В середине</a:t>
            </a:r>
            <a:r>
              <a:rPr lang="ru-RU" sz="3200" cap="all" dirty="0" smtClean="0"/>
              <a:t> </a:t>
            </a:r>
            <a:r>
              <a:rPr lang="en-US" sz="3200" cap="all" dirty="0" smtClean="0"/>
              <a:t>XVIII</a:t>
            </a:r>
            <a:r>
              <a:rPr lang="en-US" sz="3200" dirty="0" smtClean="0"/>
              <a:t> </a:t>
            </a:r>
            <a:r>
              <a:rPr lang="ru-RU" sz="3200" dirty="0" smtClean="0"/>
              <a:t>в</a:t>
            </a:r>
            <a:r>
              <a:rPr lang="ru-RU" sz="3200" cap="all" dirty="0" smtClean="0"/>
              <a:t>.</a:t>
            </a:r>
            <a:r>
              <a:rPr lang="ru-RU" sz="3200" dirty="0" smtClean="0"/>
              <a:t> бассейн реки Надым  был ареной </a:t>
            </a:r>
            <a:r>
              <a:rPr lang="ru-RU" sz="3200" dirty="0" err="1" smtClean="0"/>
              <a:t>угорско-самодийского</a:t>
            </a:r>
            <a:r>
              <a:rPr lang="ru-RU" sz="3200" dirty="0" smtClean="0"/>
              <a:t> противостояния.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Исследователи </a:t>
            </a:r>
            <a:r>
              <a:rPr lang="en-US" sz="3200" b="1" dirty="0" smtClean="0"/>
              <a:t>XIX</a:t>
            </a:r>
            <a:r>
              <a:rPr lang="ru-RU" sz="3200" b="1" dirty="0" smtClean="0"/>
              <a:t> века: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Этнограф и историк Н.А</a:t>
            </a:r>
            <a:r>
              <a:rPr lang="ru-RU" dirty="0"/>
              <a:t>. </a:t>
            </a:r>
            <a:r>
              <a:rPr lang="ru-RU" dirty="0" smtClean="0"/>
              <a:t>Абрамов, </a:t>
            </a:r>
          </a:p>
          <a:p>
            <a:r>
              <a:rPr lang="ru-RU" dirty="0" smtClean="0"/>
              <a:t>Антрополог и этнограф </a:t>
            </a:r>
            <a:r>
              <a:rPr lang="ru-RU" dirty="0"/>
              <a:t>И.С. </a:t>
            </a:r>
            <a:r>
              <a:rPr lang="ru-RU" dirty="0" smtClean="0"/>
              <a:t>Поляков</a:t>
            </a:r>
          </a:p>
          <a:p>
            <a:r>
              <a:rPr lang="ru-RU" dirty="0" smtClean="0"/>
              <a:t>Географ и этнограф Николай </a:t>
            </a:r>
            <a:r>
              <a:rPr lang="ru-RU" dirty="0" err="1" smtClean="0"/>
              <a:t>Хондажевский</a:t>
            </a:r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Жители р. Надым  - остяки (ханты)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Ю.И. </a:t>
            </a:r>
            <a:r>
              <a:rPr lang="ru-RU" sz="2800" dirty="0" err="1" smtClean="0"/>
              <a:t>Кушелевский</a:t>
            </a:r>
            <a:r>
              <a:rPr lang="ru-RU" sz="2800" dirty="0" smtClean="0"/>
              <a:t> («Северный полюс и земля </a:t>
            </a:r>
            <a:r>
              <a:rPr lang="ru-RU" sz="2800" dirty="0" err="1" smtClean="0"/>
              <a:t>Ялмал</a:t>
            </a:r>
            <a:r>
              <a:rPr lang="ru-RU" sz="2800" dirty="0" smtClean="0"/>
              <a:t>. Путевые записки». СПб., 1868.  – самоеды (ненцы) </a:t>
            </a:r>
          </a:p>
          <a:p>
            <a:r>
              <a:rPr lang="ru-RU" sz="2800" dirty="0" smtClean="0"/>
              <a:t>А.И. Якобий «О миссионерском стане в стране Надыма и о возможной постановке христианской миссии в странах русского инородческого Севера (1895): </a:t>
            </a:r>
            <a:r>
              <a:rPr lang="ru-RU" sz="2800" dirty="0"/>
              <a:t>неизвестный </a:t>
            </a:r>
            <a:r>
              <a:rPr lang="ru-RU" sz="2800" dirty="0" smtClean="0"/>
              <a:t>народ </a:t>
            </a:r>
            <a:r>
              <a:rPr lang="ru-RU" sz="2800" i="1" dirty="0" err="1" smtClean="0"/>
              <a:t>няхсамар-ях</a:t>
            </a:r>
            <a:r>
              <a:rPr lang="ru-RU" sz="2800" i="1" dirty="0" smtClean="0"/>
              <a:t>.</a:t>
            </a:r>
            <a:r>
              <a:rPr lang="ru-RU" sz="2800" dirty="0" smtClean="0"/>
              <a:t> </a:t>
            </a:r>
          </a:p>
          <a:p>
            <a:r>
              <a:rPr lang="ru-RU" sz="2800" dirty="0"/>
              <a:t>В.В. Бартенев </a:t>
            </a:r>
            <a:r>
              <a:rPr lang="ru-RU" sz="2800" dirty="0" smtClean="0"/>
              <a:t>«</a:t>
            </a:r>
            <a:r>
              <a:rPr lang="ru-RU" sz="2800" dirty="0"/>
              <a:t>На крайнем </a:t>
            </a:r>
            <a:r>
              <a:rPr lang="ru-RU" sz="2800" dirty="0" err="1"/>
              <a:t>Северо-Западе</a:t>
            </a:r>
            <a:r>
              <a:rPr lang="ru-RU" sz="2800" dirty="0"/>
              <a:t> </a:t>
            </a:r>
            <a:r>
              <a:rPr lang="ru-RU" sz="2800" dirty="0" smtClean="0"/>
              <a:t>Сибири» (1896): поддержал идею о загадочном народе.</a:t>
            </a:r>
          </a:p>
          <a:p>
            <a:r>
              <a:rPr lang="ru-RU" sz="2800" dirty="0"/>
              <a:t>Б.М. Житков </a:t>
            </a:r>
            <a:r>
              <a:rPr lang="ru-RU" sz="2800" dirty="0" smtClean="0"/>
              <a:t>«</a:t>
            </a:r>
            <a:r>
              <a:rPr lang="ru-RU" sz="2800" dirty="0"/>
              <a:t>Полуостров Ямал» </a:t>
            </a:r>
            <a:r>
              <a:rPr lang="ru-RU" sz="2800" dirty="0" smtClean="0"/>
              <a:t>(СПб</a:t>
            </a:r>
            <a:r>
              <a:rPr lang="ru-RU" sz="2800" dirty="0"/>
              <a:t>, </a:t>
            </a:r>
            <a:r>
              <a:rPr lang="ru-RU" sz="2800" dirty="0" smtClean="0"/>
              <a:t>1913): </a:t>
            </a:r>
            <a:r>
              <a:rPr lang="ru-RU" sz="2800" i="1" dirty="0" err="1"/>
              <a:t>няхсамар-ях</a:t>
            </a:r>
            <a:r>
              <a:rPr lang="ru-RU" sz="2800" dirty="0"/>
              <a:t> – один из родов </a:t>
            </a:r>
            <a:r>
              <a:rPr lang="ru-RU" sz="2800" dirty="0" err="1"/>
              <a:t>тазовских</a:t>
            </a:r>
            <a:r>
              <a:rPr lang="ru-RU" sz="2800" dirty="0"/>
              <a:t> ненцев (</a:t>
            </a:r>
            <a:r>
              <a:rPr lang="ru-RU" sz="2800" dirty="0" err="1" smtClean="0"/>
              <a:t>юраков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r>
              <a:rPr lang="ru-RU" dirty="0" smtClean="0"/>
              <a:t>Краевед Г.М</a:t>
            </a:r>
            <a:r>
              <a:rPr lang="ru-RU" dirty="0"/>
              <a:t>. </a:t>
            </a:r>
            <a:r>
              <a:rPr lang="ru-RU" dirty="0" smtClean="0"/>
              <a:t>Дмитриев-Садовников </a:t>
            </a:r>
            <a:r>
              <a:rPr lang="ru-RU" dirty="0"/>
              <a:t>«Река Надым» </a:t>
            </a:r>
            <a:r>
              <a:rPr lang="ru-RU" dirty="0" smtClean="0"/>
              <a:t> (1917-1918): </a:t>
            </a:r>
            <a:r>
              <a:rPr lang="ru-RU" dirty="0"/>
              <a:t>«</a:t>
            </a:r>
            <a:r>
              <a:rPr lang="ru-RU" dirty="0" err="1"/>
              <a:t>осамоедивание</a:t>
            </a:r>
            <a:r>
              <a:rPr lang="ru-RU" dirty="0"/>
              <a:t>» </a:t>
            </a:r>
            <a:r>
              <a:rPr lang="ru-RU" dirty="0" err="1" smtClean="0"/>
              <a:t>надымских</a:t>
            </a:r>
            <a:r>
              <a:rPr lang="ru-RU" dirty="0" smtClean="0"/>
              <a:t> остяков. В </a:t>
            </a:r>
            <a:r>
              <a:rPr lang="ru-RU" dirty="0"/>
              <a:t>этнографическом описании использует </a:t>
            </a:r>
            <a:r>
              <a:rPr lang="ru-RU" dirty="0" smtClean="0"/>
              <a:t>термин «</a:t>
            </a:r>
            <a:r>
              <a:rPr lang="ru-RU" dirty="0" err="1" smtClean="0"/>
              <a:t>остяко-самоеды</a:t>
            </a:r>
            <a:r>
              <a:rPr lang="ru-RU" dirty="0" smtClean="0"/>
              <a:t>»</a:t>
            </a:r>
          </a:p>
          <a:p>
            <a:r>
              <a:rPr lang="ru-RU" dirty="0" smtClean="0"/>
              <a:t> </a:t>
            </a:r>
            <a:r>
              <a:rPr lang="ru-RU" dirty="0"/>
              <a:t>Г.Д. </a:t>
            </a:r>
            <a:r>
              <a:rPr lang="ru-RU" dirty="0" err="1" smtClean="0"/>
              <a:t>Вербов</a:t>
            </a:r>
            <a:r>
              <a:rPr lang="ru-RU" dirty="0" smtClean="0"/>
              <a:t> </a:t>
            </a:r>
            <a:r>
              <a:rPr lang="ru-RU" dirty="0"/>
              <a:t>«Лесные ненцы» </a:t>
            </a:r>
            <a:r>
              <a:rPr lang="ru-RU" dirty="0" smtClean="0"/>
              <a:t>(1936), </a:t>
            </a:r>
            <a:r>
              <a:rPr lang="ru-RU" dirty="0"/>
              <a:t>«Пережитки родового строя у ненцев» (</a:t>
            </a:r>
            <a:r>
              <a:rPr lang="ru-RU" dirty="0" smtClean="0"/>
              <a:t>1939): по Надыму проживали две группы </a:t>
            </a:r>
            <a:r>
              <a:rPr lang="ru-RU" dirty="0"/>
              <a:t>ненцев – </a:t>
            </a:r>
            <a:r>
              <a:rPr lang="ru-RU" dirty="0" smtClean="0"/>
              <a:t>тундровые </a:t>
            </a:r>
            <a:r>
              <a:rPr lang="ru-RU" dirty="0"/>
              <a:t>и </a:t>
            </a:r>
            <a:r>
              <a:rPr lang="ru-RU" dirty="0" smtClean="0"/>
              <a:t>лесные.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ru-RU" dirty="0"/>
              <a:t>Б.О. Долгих «Родовой и племенной состав населения Сибири в </a:t>
            </a:r>
            <a:r>
              <a:rPr lang="en-US" dirty="0"/>
              <a:t>XVII</a:t>
            </a:r>
            <a:r>
              <a:rPr lang="ru-RU" dirty="0"/>
              <a:t> в.» </a:t>
            </a:r>
            <a:r>
              <a:rPr lang="ru-RU" dirty="0" smtClean="0"/>
              <a:t>(1960): </a:t>
            </a:r>
            <a:r>
              <a:rPr lang="ru-RU" dirty="0"/>
              <a:t>верховье и среднее течение Надыма </a:t>
            </a:r>
            <a:r>
              <a:rPr lang="ru-RU" dirty="0" smtClean="0"/>
              <a:t>была территорий </a:t>
            </a:r>
            <a:r>
              <a:rPr lang="ru-RU" dirty="0"/>
              <a:t>лесных ненцев (</a:t>
            </a:r>
            <a:r>
              <a:rPr lang="ru-RU" dirty="0" err="1"/>
              <a:t>казымская</a:t>
            </a:r>
            <a:r>
              <a:rPr lang="ru-RU" dirty="0"/>
              <a:t>, </a:t>
            </a:r>
            <a:r>
              <a:rPr lang="ru-RU" dirty="0" err="1"/>
              <a:t>кунная</a:t>
            </a:r>
            <a:r>
              <a:rPr lang="ru-RU" dirty="0"/>
              <a:t> </a:t>
            </a:r>
            <a:r>
              <a:rPr lang="ru-RU" dirty="0" err="1"/>
              <a:t>самоядь</a:t>
            </a:r>
            <a:r>
              <a:rPr lang="ru-RU" dirty="0"/>
              <a:t>, </a:t>
            </a:r>
            <a:r>
              <a:rPr lang="ru-RU" dirty="0" err="1"/>
              <a:t>пяки</a:t>
            </a:r>
            <a:r>
              <a:rPr lang="ru-RU" dirty="0"/>
              <a:t>), низовья – </a:t>
            </a:r>
            <a:r>
              <a:rPr lang="ru-RU" dirty="0" smtClean="0"/>
              <a:t>тундровых </a:t>
            </a:r>
            <a:r>
              <a:rPr lang="ru-RU" dirty="0"/>
              <a:t>(</a:t>
            </a:r>
            <a:r>
              <a:rPr lang="ru-RU" dirty="0" err="1"/>
              <a:t>обдорская</a:t>
            </a:r>
            <a:r>
              <a:rPr lang="ru-RU" dirty="0"/>
              <a:t>, </a:t>
            </a:r>
            <a:r>
              <a:rPr lang="ru-RU" dirty="0" err="1"/>
              <a:t>юрацкая</a:t>
            </a:r>
            <a:r>
              <a:rPr lang="ru-RU" dirty="0"/>
              <a:t> </a:t>
            </a:r>
            <a:r>
              <a:rPr lang="ru-RU" dirty="0" err="1"/>
              <a:t>самоядь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/>
              <a:t>В.И. </a:t>
            </a:r>
            <a:r>
              <a:rPr lang="ru-RU" dirty="0" smtClean="0"/>
              <a:t>Васильев </a:t>
            </a:r>
            <a:r>
              <a:rPr lang="ru-RU" dirty="0"/>
              <a:t>«Проблемы формирования </a:t>
            </a:r>
            <a:r>
              <a:rPr lang="ru-RU" dirty="0" err="1"/>
              <a:t>северосамодийских</a:t>
            </a:r>
            <a:r>
              <a:rPr lang="ru-RU" dirty="0"/>
              <a:t> народностей» (1979</a:t>
            </a:r>
            <a:r>
              <a:rPr lang="ru-RU" dirty="0" smtClean="0"/>
              <a:t>): поддержал идеи Б.О. Долгих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gazprom.ru/preview/f/posts/26/161990/w1400_02.03.2020-nadym-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28000" cy="535010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92933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День оленевода в г. Надым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279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Мартынова Е.П., Пивнева Е.А.</vt:lpstr>
      <vt:lpstr>Слайд 2</vt:lpstr>
      <vt:lpstr>Слайд 3</vt:lpstr>
      <vt:lpstr>Слайд 4</vt:lpstr>
      <vt:lpstr> Исследователи XIX века: 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Мартынова Е.П., Пивнева Е.А. </dc:title>
  <dc:creator>Elite</dc:creator>
  <cp:lastModifiedBy>Elite</cp:lastModifiedBy>
  <cp:revision>18</cp:revision>
  <dcterms:created xsi:type="dcterms:W3CDTF">2020-05-16T12:34:42Z</dcterms:created>
  <dcterms:modified xsi:type="dcterms:W3CDTF">2020-05-16T14:37:27Z</dcterms:modified>
</cp:coreProperties>
</file>